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1207" r:id="rId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autoAdjust="0"/>
    <p:restoredTop sz="94660"/>
  </p:normalViewPr>
  <p:slideViewPr>
    <p:cSldViewPr snapToGrid="0">
      <p:cViewPr varScale="1">
        <p:scale>
          <a:sx n="89" d="100"/>
          <a:sy n="89" d="100"/>
        </p:scale>
        <p:origin x="1258" y="4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BBD4E2D4-811C-42FC-9F33-184343E6152E}" type="datetimeFigureOut">
              <a:rPr lang="en-US"/>
              <a:pPr>
                <a:defRPr/>
              </a:pPr>
              <a:t>3/30/2025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7301768-EBF8-437C-8B13-9152D04ADC21}" type="slidenum">
              <a:rPr lang="en-US"/>
              <a:pPr>
                <a:defRPr/>
              </a:pPr>
              <a:t>‹#›</a:t>
            </a:fld>
            <a:endParaRPr lang="en-US"/>
          </a:p>
        </p:txBody>
      </p:sp>
    </p:spTree>
    <p:extLst>
      <p:ext uri="{BB962C8B-B14F-4D97-AF65-F5344CB8AC3E}">
        <p14:creationId xmlns:p14="http://schemas.microsoft.com/office/powerpoint/2010/main" val="3722973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105F6AD-34E8-4F22-AFA8-BEF3F98CDC42}" type="datetimeFigureOut">
              <a:rPr lang="en-US"/>
              <a:pPr>
                <a:defRPr/>
              </a:pPr>
              <a:t>3/30/2025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6AF255E-BE70-4F0E-92FF-14FE81198BF7}" type="slidenum">
              <a:rPr lang="en-US"/>
              <a:pPr>
                <a:defRPr/>
              </a:pPr>
              <a:t>‹#›</a:t>
            </a:fld>
            <a:endParaRPr lang="en-US"/>
          </a:p>
        </p:txBody>
      </p:sp>
    </p:spTree>
    <p:extLst>
      <p:ext uri="{BB962C8B-B14F-4D97-AF65-F5344CB8AC3E}">
        <p14:creationId xmlns:p14="http://schemas.microsoft.com/office/powerpoint/2010/main" val="559831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F63EA55-7996-49BD-963D-348F8ADB90FC}" type="datetimeFigureOut">
              <a:rPr lang="en-US"/>
              <a:pPr>
                <a:defRPr/>
              </a:pPr>
              <a:t>3/30/2025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0309F7-CDD7-465A-A54E-6B5F26F9CC33}" type="slidenum">
              <a:rPr lang="en-US"/>
              <a:pPr>
                <a:defRPr/>
              </a:pPr>
              <a:t>‹#›</a:t>
            </a:fld>
            <a:endParaRPr lang="en-US"/>
          </a:p>
        </p:txBody>
      </p:sp>
    </p:spTree>
    <p:extLst>
      <p:ext uri="{BB962C8B-B14F-4D97-AF65-F5344CB8AC3E}">
        <p14:creationId xmlns:p14="http://schemas.microsoft.com/office/powerpoint/2010/main" val="18572282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EA7BE64-443F-4EFA-8132-4244BFAE1C18}" type="datetimeFigureOut">
              <a:rPr lang="en-US"/>
              <a:pPr>
                <a:defRPr/>
              </a:pPr>
              <a:t>3/30/2025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21BA4A0-1D06-40DF-BB34-6F134936497C}" type="slidenum">
              <a:rPr lang="en-US"/>
              <a:pPr>
                <a:defRPr/>
              </a:pPr>
              <a:t>‹#›</a:t>
            </a:fld>
            <a:endParaRPr lang="en-US"/>
          </a:p>
        </p:txBody>
      </p:sp>
    </p:spTree>
    <p:extLst>
      <p:ext uri="{BB962C8B-B14F-4D97-AF65-F5344CB8AC3E}">
        <p14:creationId xmlns:p14="http://schemas.microsoft.com/office/powerpoint/2010/main" val="772400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043B4B2B-CEAF-4391-B712-6CA723768DF6}" type="datetimeFigureOut">
              <a:rPr lang="en-US"/>
              <a:pPr>
                <a:defRPr/>
              </a:pPr>
              <a:t>3/30/2025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C2A699C-7E4F-49CF-A072-A34D8A4F91D5}" type="slidenum">
              <a:rPr lang="en-US"/>
              <a:pPr>
                <a:defRPr/>
              </a:pPr>
              <a:t>‹#›</a:t>
            </a:fld>
            <a:endParaRPr lang="en-US"/>
          </a:p>
        </p:txBody>
      </p:sp>
    </p:spTree>
    <p:extLst>
      <p:ext uri="{BB962C8B-B14F-4D97-AF65-F5344CB8AC3E}">
        <p14:creationId xmlns:p14="http://schemas.microsoft.com/office/powerpoint/2010/main" val="1242647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72D2F046-6550-484F-9B06-326E831C3FCC}" type="datetimeFigureOut">
              <a:rPr lang="en-US"/>
              <a:pPr>
                <a:defRPr/>
              </a:pPr>
              <a:t>3/30/2025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6F92719-3439-4941-84B8-7F5AE5CE4D6F}" type="slidenum">
              <a:rPr lang="en-US"/>
              <a:pPr>
                <a:defRPr/>
              </a:pPr>
              <a:t>‹#›</a:t>
            </a:fld>
            <a:endParaRPr lang="en-US"/>
          </a:p>
        </p:txBody>
      </p:sp>
    </p:spTree>
    <p:extLst>
      <p:ext uri="{BB962C8B-B14F-4D97-AF65-F5344CB8AC3E}">
        <p14:creationId xmlns:p14="http://schemas.microsoft.com/office/powerpoint/2010/main" val="31461863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845EFD5-3B11-4198-B9A2-C79F436EADBD}" type="datetimeFigureOut">
              <a:rPr lang="en-US"/>
              <a:pPr>
                <a:defRPr/>
              </a:pPr>
              <a:t>3/30/2025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03BEF46C-B3B8-453F-B681-6071947947BC}" type="slidenum">
              <a:rPr lang="en-US"/>
              <a:pPr>
                <a:defRPr/>
              </a:pPr>
              <a:t>‹#›</a:t>
            </a:fld>
            <a:endParaRPr lang="en-US"/>
          </a:p>
        </p:txBody>
      </p:sp>
    </p:spTree>
    <p:extLst>
      <p:ext uri="{BB962C8B-B14F-4D97-AF65-F5344CB8AC3E}">
        <p14:creationId xmlns:p14="http://schemas.microsoft.com/office/powerpoint/2010/main" val="3261520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5491F66-671F-42EC-83C5-ED00091A6A3F}" type="datetimeFigureOut">
              <a:rPr lang="en-US"/>
              <a:pPr>
                <a:defRPr/>
              </a:pPr>
              <a:t>3/30/2025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C36C6A8-736B-45B1-B661-E23F5F97D4C2}" type="slidenum">
              <a:rPr lang="en-US"/>
              <a:pPr>
                <a:defRPr/>
              </a:pPr>
              <a:t>‹#›</a:t>
            </a:fld>
            <a:endParaRPr lang="en-US"/>
          </a:p>
        </p:txBody>
      </p:sp>
    </p:spTree>
    <p:extLst>
      <p:ext uri="{BB962C8B-B14F-4D97-AF65-F5344CB8AC3E}">
        <p14:creationId xmlns:p14="http://schemas.microsoft.com/office/powerpoint/2010/main" val="24340651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77522A9D-5355-4181-A779-EFB189EB448F}" type="datetimeFigureOut">
              <a:rPr lang="en-US"/>
              <a:pPr>
                <a:defRPr/>
              </a:pPr>
              <a:t>3/30/2025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38D691F-2605-4DAD-A259-B0F005EB4D87}" type="slidenum">
              <a:rPr lang="en-US"/>
              <a:pPr>
                <a:defRPr/>
              </a:pPr>
              <a:t>‹#›</a:t>
            </a:fld>
            <a:endParaRPr lang="en-US"/>
          </a:p>
        </p:txBody>
      </p:sp>
    </p:spTree>
    <p:extLst>
      <p:ext uri="{BB962C8B-B14F-4D97-AF65-F5344CB8AC3E}">
        <p14:creationId xmlns:p14="http://schemas.microsoft.com/office/powerpoint/2010/main" val="1765318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BFEA538-9C85-49E7-85A1-F7FAFA8E8019}" type="datetimeFigureOut">
              <a:rPr lang="en-US"/>
              <a:pPr>
                <a:defRPr/>
              </a:pPr>
              <a:t>3/30/2025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EBD7C49-2C92-498F-A239-4E043E351483}" type="slidenum">
              <a:rPr lang="en-US"/>
              <a:pPr>
                <a:defRPr/>
              </a:pPr>
              <a:t>‹#›</a:t>
            </a:fld>
            <a:endParaRPr lang="en-US"/>
          </a:p>
        </p:txBody>
      </p:sp>
    </p:spTree>
    <p:extLst>
      <p:ext uri="{BB962C8B-B14F-4D97-AF65-F5344CB8AC3E}">
        <p14:creationId xmlns:p14="http://schemas.microsoft.com/office/powerpoint/2010/main" val="3547642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29B024A-C835-41EF-87EC-81D94EE6AAE3}" type="datetimeFigureOut">
              <a:rPr lang="en-US"/>
              <a:pPr>
                <a:defRPr/>
              </a:pPr>
              <a:t>3/30/2025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7A4C674-A0D1-47EB-9705-9590EB03418B}" type="slidenum">
              <a:rPr lang="en-US"/>
              <a:pPr>
                <a:defRPr/>
              </a:pPr>
              <a:t>‹#›</a:t>
            </a:fld>
            <a:endParaRPr lang="en-US"/>
          </a:p>
        </p:txBody>
      </p:sp>
    </p:spTree>
    <p:extLst>
      <p:ext uri="{BB962C8B-B14F-4D97-AF65-F5344CB8AC3E}">
        <p14:creationId xmlns:p14="http://schemas.microsoft.com/office/powerpoint/2010/main" val="24222026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57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half" idx="3"/>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p:cNvSpPr>
            <a:spLocks noGrp="1"/>
          </p:cNvSpPr>
          <p:nvPr>
            <p:ph type="dt" sz="half" idx="10"/>
          </p:nvPr>
        </p:nvSpPr>
        <p:spPr/>
        <p:txBody>
          <a:bodyPr/>
          <a:lstStyle>
            <a:lvl1pPr>
              <a:defRPr/>
            </a:lvl1pPr>
          </a:lstStyle>
          <a:p>
            <a:pPr>
              <a:defRPr/>
            </a:pPr>
            <a:fld id="{7E561E79-8231-44B4-8D7F-C6A1F62ED5D9}" type="datetimeFigureOut">
              <a:rPr lang="en-US"/>
              <a:pPr>
                <a:defRPr/>
              </a:pPr>
              <a:t>3/30/2025</a:t>
            </a:fld>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F33F2D0F-78D7-46B6-8061-D2E7F214B426}" type="slidenum">
              <a:rPr lang="en-US"/>
              <a:pPr>
                <a:defRPr/>
              </a:pPr>
              <a:t>‹#›</a:t>
            </a:fld>
            <a:endParaRPr lang="en-US"/>
          </a:p>
        </p:txBody>
      </p:sp>
    </p:spTree>
    <p:extLst>
      <p:ext uri="{BB962C8B-B14F-4D97-AF65-F5344CB8AC3E}">
        <p14:creationId xmlns:p14="http://schemas.microsoft.com/office/powerpoint/2010/main" val="25063039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B663036E-BF57-4369-83AF-D636D354F208}" type="datetimeFigureOut">
              <a:rPr lang="en-US"/>
              <a:pPr>
                <a:defRPr/>
              </a:pPr>
              <a:t>3/30/2025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74CF8359-3025-4CC0-8926-4DEFF01E6379}" type="slidenum">
              <a:rPr lang="en-US"/>
              <a:pPr>
                <a:defRPr/>
              </a:pPr>
              <a:t>‹#›</a:t>
            </a:fld>
            <a:endParaRPr lang="en-US"/>
          </a:p>
        </p:txBody>
      </p:sp>
    </p:spTree>
    <p:extLst>
      <p:ext uri="{BB962C8B-B14F-4D97-AF65-F5344CB8AC3E}">
        <p14:creationId xmlns:p14="http://schemas.microsoft.com/office/powerpoint/2010/main" val="269576266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2BC536-7404-5D31-1D67-8BC21F73EB9A}"/>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AECA11DE-787F-C543-9FD6-CB0D9A9486B4}"/>
              </a:ext>
            </a:extLst>
          </p:cNvPr>
          <p:cNvGraphicFramePr>
            <a:graphicFrameLocks noGrp="1"/>
          </p:cNvGraphicFramePr>
          <p:nvPr/>
        </p:nvGraphicFramePr>
        <p:xfrm>
          <a:off x="358848" y="223284"/>
          <a:ext cx="8426304" cy="6616644"/>
        </p:xfrm>
        <a:graphic>
          <a:graphicData uri="http://schemas.openxmlformats.org/drawingml/2006/table">
            <a:tbl>
              <a:tblPr firstRow="1" firstCol="1" bandRow="1">
                <a:tableStyleId>{5C22544A-7EE6-4342-B048-85BDC9FD1C3A}</a:tableStyleId>
              </a:tblPr>
              <a:tblGrid>
                <a:gridCol w="4213152">
                  <a:extLst>
                    <a:ext uri="{9D8B030D-6E8A-4147-A177-3AD203B41FA5}">
                      <a16:colId xmlns:a16="http://schemas.microsoft.com/office/drawing/2014/main" val="2487626665"/>
                    </a:ext>
                  </a:extLst>
                </a:gridCol>
                <a:gridCol w="4213152">
                  <a:extLst>
                    <a:ext uri="{9D8B030D-6E8A-4147-A177-3AD203B41FA5}">
                      <a16:colId xmlns:a16="http://schemas.microsoft.com/office/drawing/2014/main" val="534761618"/>
                    </a:ext>
                  </a:extLst>
                </a:gridCol>
              </a:tblGrid>
              <a:tr h="614243">
                <a:tc>
                  <a:txBody>
                    <a:bodyPr/>
                    <a:lstStyle/>
                    <a:p>
                      <a:pPr>
                        <a:lnSpc>
                          <a:spcPct val="115000"/>
                        </a:lnSpc>
                        <a:spcBef>
                          <a:spcPts val="600"/>
                        </a:spcBef>
                        <a:spcAft>
                          <a:spcPts val="600"/>
                        </a:spcAft>
                      </a:pPr>
                      <a:r>
                        <a:rPr lang="en-AU" sz="1200" b="1" kern="0" dirty="0">
                          <a:solidFill>
                            <a:schemeClr val="tx1"/>
                          </a:solidFill>
                          <a:effectLst/>
                        </a:rPr>
                        <a:t>Conditions for supply of exempt devices under the Therapeutic Goods (Medical Devices) Regulations 2002</a:t>
                      </a:r>
                    </a:p>
                  </a:txBody>
                  <a:tcPr marL="23733" marR="23733" marT="0" marB="0">
                    <a:solidFill>
                      <a:schemeClr val="bg1"/>
                    </a:solidFill>
                  </a:tcPr>
                </a:tc>
                <a:tc>
                  <a:txBody>
                    <a:bodyPr/>
                    <a:lstStyle/>
                    <a:p>
                      <a:pPr>
                        <a:lnSpc>
                          <a:spcPct val="115000"/>
                        </a:lnSpc>
                        <a:spcBef>
                          <a:spcPts val="600"/>
                        </a:spcBef>
                        <a:spcAft>
                          <a:spcPts val="600"/>
                        </a:spcAft>
                      </a:pPr>
                      <a:r>
                        <a:rPr lang="en-AU" sz="1200" b="1" kern="0" dirty="0">
                          <a:solidFill>
                            <a:schemeClr val="tx1"/>
                          </a:solidFill>
                          <a:effectLst/>
                        </a:rPr>
                        <a:t>Conditions for supply of exempt goods under the Therapeutic Goods Regulations 1990</a:t>
                      </a:r>
                    </a:p>
                  </a:txBody>
                  <a:tcPr marL="23733" marR="23733" marT="0" marB="0">
                    <a:solidFill>
                      <a:schemeClr val="bg1"/>
                    </a:solidFill>
                  </a:tcPr>
                </a:tc>
                <a:extLst>
                  <a:ext uri="{0D108BD9-81ED-4DB2-BD59-A6C34878D82A}">
                    <a16:rowId xmlns:a16="http://schemas.microsoft.com/office/drawing/2014/main" val="374417678"/>
                  </a:ext>
                </a:extLst>
              </a:tr>
              <a:tr h="5738154">
                <a:tc>
                  <a:txBody>
                    <a:bodyPr/>
                    <a:lstStyle/>
                    <a:p>
                      <a:pPr>
                        <a:lnSpc>
                          <a:spcPct val="107000"/>
                        </a:lnSpc>
                        <a:spcBef>
                          <a:spcPts val="600"/>
                        </a:spcBef>
                        <a:spcAft>
                          <a:spcPts val="800"/>
                        </a:spcAft>
                      </a:pPr>
                      <a:r>
                        <a:rPr lang="en-AU" sz="1000" b="1" kern="0" dirty="0">
                          <a:solidFill>
                            <a:schemeClr val="tx1"/>
                          </a:solidFill>
                          <a:effectLst/>
                        </a:rPr>
                        <a:t>S 41HA(1) of the TG Act</a:t>
                      </a:r>
                      <a:r>
                        <a:rPr lang="en-AU" sz="1000" b="0" kern="0" dirty="0">
                          <a:solidFill>
                            <a:schemeClr val="tx1"/>
                          </a:solidFill>
                          <a:effectLst/>
                        </a:rPr>
                        <a:t> states that the regulations may exempt (a) all medical devices, or (b) specified kinds of medical devices, from Division 3 of Part 4-11 of the TG Act (dealing with medical devices not included in the register).</a:t>
                      </a:r>
                      <a:endParaRPr lang="en-AU" sz="1000" b="0" kern="100" dirty="0">
                        <a:solidFill>
                          <a:schemeClr val="tx1"/>
                        </a:solidFill>
                        <a:effectLst/>
                      </a:endParaRPr>
                    </a:p>
                    <a:p>
                      <a:pPr>
                        <a:lnSpc>
                          <a:spcPct val="107000"/>
                        </a:lnSpc>
                        <a:spcBef>
                          <a:spcPts val="600"/>
                        </a:spcBef>
                        <a:spcAft>
                          <a:spcPts val="800"/>
                        </a:spcAft>
                      </a:pPr>
                      <a:r>
                        <a:rPr lang="en-AU" sz="1000" b="1" kern="0" dirty="0">
                          <a:solidFill>
                            <a:schemeClr val="tx1"/>
                          </a:solidFill>
                          <a:effectLst/>
                        </a:rPr>
                        <a:t>Reg 7.1(2) of the Therapeutic Goods (Medical Devices) Regulations 2002</a:t>
                      </a:r>
                      <a:r>
                        <a:rPr lang="en-AU" sz="1000" b="0" kern="0" dirty="0">
                          <a:solidFill>
                            <a:schemeClr val="tx1"/>
                          </a:solidFill>
                          <a:effectLst/>
                        </a:rPr>
                        <a:t> states that for s 41HA(1)(b) and s 41HA(2), the medical devices in column 2 of Part 2 of Schedule 4 are exempt, subject to compliance with the conditions stated in column 3.</a:t>
                      </a:r>
                      <a:endParaRPr lang="en-AU" sz="1000" b="0" kern="100" dirty="0">
                        <a:solidFill>
                          <a:schemeClr val="tx1"/>
                        </a:solidFill>
                        <a:effectLst/>
                      </a:endParaRPr>
                    </a:p>
                    <a:p>
                      <a:pPr>
                        <a:lnSpc>
                          <a:spcPct val="107000"/>
                        </a:lnSpc>
                        <a:spcBef>
                          <a:spcPts val="600"/>
                        </a:spcBef>
                        <a:spcAft>
                          <a:spcPts val="800"/>
                        </a:spcAft>
                      </a:pPr>
                      <a:r>
                        <a:rPr lang="en-AU" sz="1000" b="1" kern="0" dirty="0">
                          <a:solidFill>
                            <a:schemeClr val="tx1"/>
                          </a:solidFill>
                          <a:effectLst/>
                          <a:highlight>
                            <a:srgbClr val="FFFF99"/>
                          </a:highlight>
                        </a:rPr>
                        <a:t>Item 2.17 of Part 2 of Schedule 4 refers to therapeutic vaping devices and therapeutic vaping device accessories</a:t>
                      </a:r>
                      <a:r>
                        <a:rPr lang="en-AU" sz="1000" b="0" kern="0" dirty="0">
                          <a:solidFill>
                            <a:schemeClr val="tx1"/>
                          </a:solidFill>
                          <a:effectLst/>
                          <a:highlight>
                            <a:srgbClr val="FFFF99"/>
                          </a:highlight>
                        </a:rPr>
                        <a:t>.</a:t>
                      </a:r>
                      <a:endParaRPr lang="en-AU" sz="1000" b="0" kern="100" dirty="0">
                        <a:solidFill>
                          <a:schemeClr val="tx1"/>
                        </a:solidFill>
                        <a:effectLst/>
                        <a:highlight>
                          <a:srgbClr val="FFFF99"/>
                        </a:highlight>
                      </a:endParaRPr>
                    </a:p>
                    <a:p>
                      <a:pPr>
                        <a:lnSpc>
                          <a:spcPct val="107000"/>
                        </a:lnSpc>
                        <a:spcBef>
                          <a:spcPts val="600"/>
                        </a:spcBef>
                        <a:spcAft>
                          <a:spcPts val="800"/>
                        </a:spcAft>
                      </a:pPr>
                      <a:r>
                        <a:rPr lang="en-AU" sz="1000" b="0" kern="0" dirty="0">
                          <a:solidFill>
                            <a:schemeClr val="tx1"/>
                          </a:solidFill>
                          <a:effectLst/>
                        </a:rPr>
                        <a:t>The conditions in column 3 are complex but closely resemble those that apply to the import of vaping devices. They include:</a:t>
                      </a:r>
                      <a:endParaRPr lang="en-AU" sz="1000" b="0" kern="100" dirty="0">
                        <a:solidFill>
                          <a:schemeClr val="tx1"/>
                        </a:solidFill>
                        <a:effectLst/>
                      </a:endParaRPr>
                    </a:p>
                    <a:p>
                      <a:pPr marL="342900" lvl="0" indent="-342900">
                        <a:lnSpc>
                          <a:spcPct val="107000"/>
                        </a:lnSpc>
                        <a:spcBef>
                          <a:spcPts val="600"/>
                        </a:spcBef>
                        <a:buFont typeface="Symbol" panose="05050102010706020507" pitchFamily="18" charset="2"/>
                        <a:buChar char=""/>
                      </a:pPr>
                      <a:r>
                        <a:rPr lang="en-AU" sz="1000" b="0" kern="0" dirty="0">
                          <a:solidFill>
                            <a:schemeClr val="tx1"/>
                          </a:solidFill>
                          <a:effectLst/>
                        </a:rPr>
                        <a:t>The sponsor must give a sponsor notice before the device is imported or, for a device manufactured in Australia, before the device is first supplied;</a:t>
                      </a:r>
                      <a:endParaRPr lang="en-AU" sz="1000" b="0" kern="100" dirty="0">
                        <a:solidFill>
                          <a:schemeClr val="tx1"/>
                        </a:solidFill>
                        <a:effectLst/>
                      </a:endParaRPr>
                    </a:p>
                    <a:p>
                      <a:pPr marL="342900" lvl="0" indent="-342900">
                        <a:lnSpc>
                          <a:spcPct val="107000"/>
                        </a:lnSpc>
                        <a:spcBef>
                          <a:spcPts val="600"/>
                        </a:spcBef>
                        <a:buFont typeface="Symbol" panose="05050102010706020507" pitchFamily="18" charset="2"/>
                        <a:buChar char=""/>
                      </a:pPr>
                      <a:r>
                        <a:rPr lang="en-AU" sz="1000" b="0" kern="0" dirty="0">
                          <a:solidFill>
                            <a:schemeClr val="tx1"/>
                          </a:solidFill>
                          <a:effectLst/>
                        </a:rPr>
                        <a:t>The sponsor must hold evidence to support their statement that the only indications of the device are “use for smoking cessation or the management of nicotine dependence”;</a:t>
                      </a:r>
                      <a:endParaRPr lang="en-AU" sz="1000" b="0" kern="100" dirty="0">
                        <a:solidFill>
                          <a:schemeClr val="tx1"/>
                        </a:solidFill>
                        <a:effectLst/>
                      </a:endParaRPr>
                    </a:p>
                    <a:p>
                      <a:pPr marL="342900" lvl="0" indent="-342900">
                        <a:lnSpc>
                          <a:spcPct val="107000"/>
                        </a:lnSpc>
                        <a:spcBef>
                          <a:spcPts val="600"/>
                        </a:spcBef>
                        <a:buFont typeface="Symbol" panose="05050102010706020507" pitchFamily="18" charset="2"/>
                        <a:buChar char=""/>
                      </a:pPr>
                      <a:r>
                        <a:rPr lang="en-AU" sz="1000" b="0" kern="0" dirty="0">
                          <a:solidFill>
                            <a:schemeClr val="tx1"/>
                          </a:solidFill>
                          <a:effectLst/>
                        </a:rPr>
                        <a:t>The sponsor must hold evidence to support their statement that the vaping devices or vaping device accessories comply with the essential principles, unless the Secretary has given a consent to importation or supply under ss 41MA-41MAA of the Act. Note that compliance with the standard in Schedule 1 of the </a:t>
                      </a:r>
                      <a:r>
                        <a:rPr lang="en-AU" sz="1000" b="1" kern="0" dirty="0">
                          <a:solidFill>
                            <a:schemeClr val="tx1"/>
                          </a:solidFill>
                          <a:effectLst/>
                        </a:rPr>
                        <a:t>Therapeutic Goods (Medical Device Standard – Therapeutic Vaping Devices) Order 2023 (MDSO)</a:t>
                      </a:r>
                      <a:r>
                        <a:rPr lang="en-AU" sz="1000" b="0" kern="0" dirty="0">
                          <a:solidFill>
                            <a:schemeClr val="tx1"/>
                          </a:solidFill>
                          <a:effectLst/>
                        </a:rPr>
                        <a:t>, made under s 41CB(1), will be treated as complying with the essential principles: see s 7(2) of the MDSO;</a:t>
                      </a:r>
                      <a:endParaRPr lang="en-AU" sz="1000" b="0" kern="100" dirty="0">
                        <a:solidFill>
                          <a:schemeClr val="tx1"/>
                        </a:solidFill>
                        <a:effectLst/>
                      </a:endParaRPr>
                    </a:p>
                    <a:p>
                      <a:pPr marL="342900" lvl="0" indent="-342900">
                        <a:lnSpc>
                          <a:spcPct val="107000"/>
                        </a:lnSpc>
                        <a:spcBef>
                          <a:spcPts val="600"/>
                        </a:spcBef>
                        <a:buFont typeface="Symbol" panose="05050102010706020507" pitchFamily="18" charset="2"/>
                        <a:buChar char=""/>
                      </a:pPr>
                      <a:r>
                        <a:rPr lang="en-AU" sz="1000" b="0" kern="0" dirty="0">
                          <a:solidFill>
                            <a:schemeClr val="tx1"/>
                          </a:solidFill>
                          <a:effectLst/>
                        </a:rPr>
                        <a:t>The sponsor must have procedures in place to permit authorised persons to enter premises, inspect and conduct tests on samples of the devices;</a:t>
                      </a:r>
                      <a:endParaRPr lang="en-AU" sz="1000" b="0" kern="100" dirty="0">
                        <a:solidFill>
                          <a:schemeClr val="tx1"/>
                        </a:solidFill>
                        <a:effectLst/>
                      </a:endParaRPr>
                    </a:p>
                    <a:p>
                      <a:pPr marL="342900" lvl="0" indent="-342900">
                        <a:lnSpc>
                          <a:spcPct val="107000"/>
                        </a:lnSpc>
                        <a:spcBef>
                          <a:spcPts val="600"/>
                        </a:spcBef>
                        <a:spcAft>
                          <a:spcPts val="800"/>
                        </a:spcAft>
                        <a:buFont typeface="Symbol" panose="05050102010706020507" pitchFamily="18" charset="2"/>
                        <a:buChar char=""/>
                      </a:pPr>
                      <a:r>
                        <a:rPr lang="en-AU" sz="1000" b="0" kern="0" dirty="0">
                          <a:solidFill>
                            <a:schemeClr val="tx1"/>
                          </a:solidFill>
                          <a:effectLst/>
                        </a:rPr>
                        <a:t>The conditions for item 2.17 also impose restrictions on persons to whom the device may be supplied, in circumstances where the recipient is, and is not, the ultimate consumer of the device, respectively: see paras (g),(h).</a:t>
                      </a:r>
                      <a:endParaRPr lang="en-AU" sz="1000" b="0" kern="100" dirty="0">
                        <a:solidFill>
                          <a:schemeClr val="tx1"/>
                        </a:solidFill>
                        <a:effectLst/>
                      </a:endParaRPr>
                    </a:p>
                    <a:p>
                      <a:pPr>
                        <a:lnSpc>
                          <a:spcPct val="107000"/>
                        </a:lnSpc>
                        <a:spcAft>
                          <a:spcPts val="800"/>
                        </a:spcAft>
                      </a:pPr>
                      <a:r>
                        <a:rPr lang="en-AU" sz="1000" b="0" kern="0" dirty="0">
                          <a:solidFill>
                            <a:schemeClr val="tx1"/>
                          </a:solidFill>
                          <a:effectLst/>
                        </a:rPr>
                        <a:t> </a:t>
                      </a:r>
                      <a:endParaRPr lang="en-AU" sz="10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23733" marR="23733" marT="0" marB="0">
                    <a:solidFill>
                      <a:schemeClr val="accent6">
                        <a:lumMod val="20000"/>
                        <a:lumOff val="80000"/>
                      </a:schemeClr>
                    </a:solidFill>
                  </a:tcPr>
                </a:tc>
                <a:tc>
                  <a:txBody>
                    <a:bodyPr/>
                    <a:lstStyle/>
                    <a:p>
                      <a:pPr>
                        <a:lnSpc>
                          <a:spcPct val="115000"/>
                        </a:lnSpc>
                        <a:spcBef>
                          <a:spcPts val="600"/>
                        </a:spcBef>
                        <a:spcAft>
                          <a:spcPts val="600"/>
                        </a:spcAft>
                      </a:pPr>
                      <a:r>
                        <a:rPr lang="en-AU" sz="1000" b="1" kern="0" dirty="0">
                          <a:solidFill>
                            <a:schemeClr val="tx1"/>
                          </a:solidFill>
                          <a:effectLst/>
                        </a:rPr>
                        <a:t>S 18(1) of the TG Act</a:t>
                      </a:r>
                      <a:r>
                        <a:rPr lang="en-AU" sz="1000" b="0" kern="0" dirty="0">
                          <a:solidFill>
                            <a:schemeClr val="tx1"/>
                          </a:solidFill>
                          <a:effectLst/>
                        </a:rPr>
                        <a:t> states that the regulations may exempt (a) all therapeutic goods, (b) specified therapeutic goods, or (c) a specified class of therapeutic goods from Part 3-2 of the TG Act (dealing with registration and listing of therapeutic goods).</a:t>
                      </a:r>
                      <a:endParaRPr lang="en-AU" sz="1000" b="0" kern="100" dirty="0">
                        <a:solidFill>
                          <a:schemeClr val="tx1"/>
                        </a:solidFill>
                        <a:effectLst/>
                      </a:endParaRPr>
                    </a:p>
                    <a:p>
                      <a:pPr>
                        <a:lnSpc>
                          <a:spcPct val="115000"/>
                        </a:lnSpc>
                        <a:spcAft>
                          <a:spcPts val="600"/>
                        </a:spcAft>
                      </a:pPr>
                      <a:r>
                        <a:rPr lang="en-AU" sz="1000" b="1" kern="0" dirty="0">
                          <a:solidFill>
                            <a:schemeClr val="tx1"/>
                          </a:solidFill>
                          <a:effectLst/>
                        </a:rPr>
                        <a:t>Reg 12(2) of the Therapeutic Goods Regulations 1990</a:t>
                      </a:r>
                      <a:r>
                        <a:rPr lang="en-AU" sz="1000" b="0" kern="0" dirty="0">
                          <a:solidFill>
                            <a:schemeClr val="tx1"/>
                          </a:solidFill>
                          <a:effectLst/>
                        </a:rPr>
                        <a:t> states that for s 18(1) of the TG Act, the therapeutic goods mentioned in column 2 of Schedule 5A are exempt, subject to compliance with the conditions stated in column 3.</a:t>
                      </a:r>
                      <a:endParaRPr lang="en-AU" sz="1000" b="0" kern="100" dirty="0">
                        <a:solidFill>
                          <a:schemeClr val="tx1"/>
                        </a:solidFill>
                        <a:effectLst/>
                      </a:endParaRPr>
                    </a:p>
                    <a:p>
                      <a:pPr>
                        <a:lnSpc>
                          <a:spcPct val="115000"/>
                        </a:lnSpc>
                        <a:spcAft>
                          <a:spcPts val="600"/>
                        </a:spcAft>
                      </a:pPr>
                      <a:r>
                        <a:rPr lang="en-AU" sz="1000" b="1" kern="0" dirty="0">
                          <a:solidFill>
                            <a:schemeClr val="tx1"/>
                          </a:solidFill>
                          <a:effectLst/>
                          <a:highlight>
                            <a:srgbClr val="FFFF99"/>
                          </a:highlight>
                        </a:rPr>
                        <a:t>Column 2 of item 15 of Schedule 5A refers to: therapeutic vaping substances or therapeutic vaping substance accessories, therapeutic vaping kits or goods in a therapeutic vaping pack.</a:t>
                      </a:r>
                      <a:endParaRPr lang="en-AU" sz="1000" b="1" kern="100" dirty="0">
                        <a:solidFill>
                          <a:schemeClr val="tx1"/>
                        </a:solidFill>
                        <a:effectLst/>
                        <a:highlight>
                          <a:srgbClr val="FFFF99"/>
                        </a:highlight>
                      </a:endParaRPr>
                    </a:p>
                    <a:p>
                      <a:pPr>
                        <a:lnSpc>
                          <a:spcPct val="115000"/>
                        </a:lnSpc>
                        <a:spcAft>
                          <a:spcPts val="600"/>
                        </a:spcAft>
                      </a:pPr>
                      <a:r>
                        <a:rPr lang="en-AU" sz="1000" b="0" kern="0" dirty="0">
                          <a:solidFill>
                            <a:schemeClr val="tx1"/>
                          </a:solidFill>
                          <a:effectLst/>
                        </a:rPr>
                        <a:t>The conditions in column 3 are complex but closely resemble those that apply to the import of these classes of vaping goods. They include:</a:t>
                      </a:r>
                      <a:endParaRPr lang="en-AU" sz="1000" b="0" kern="100" dirty="0">
                        <a:solidFill>
                          <a:schemeClr val="tx1"/>
                        </a:solidFill>
                        <a:effectLst/>
                      </a:endParaRPr>
                    </a:p>
                    <a:p>
                      <a:pPr marL="342900" lvl="0" indent="-342900">
                        <a:lnSpc>
                          <a:spcPct val="115000"/>
                        </a:lnSpc>
                        <a:spcAft>
                          <a:spcPts val="600"/>
                        </a:spcAft>
                        <a:buFont typeface="Symbol" panose="05050102010706020507" pitchFamily="18" charset="2"/>
                        <a:buChar char=""/>
                      </a:pPr>
                      <a:r>
                        <a:rPr lang="en-AU" sz="1000" b="0" kern="0" dirty="0">
                          <a:solidFill>
                            <a:schemeClr val="tx1"/>
                          </a:solidFill>
                          <a:effectLst/>
                        </a:rPr>
                        <a:t>The sponsor must give a sponsor notice before the goods are imported or, for goods manufactured in Australia, before the goods are first supplied;</a:t>
                      </a:r>
                      <a:endParaRPr lang="en-AU" sz="1000" b="0" kern="100" dirty="0">
                        <a:solidFill>
                          <a:schemeClr val="tx1"/>
                        </a:solidFill>
                        <a:effectLst/>
                      </a:endParaRPr>
                    </a:p>
                    <a:p>
                      <a:pPr marL="342900" lvl="0" indent="-342900">
                        <a:lnSpc>
                          <a:spcPct val="115000"/>
                        </a:lnSpc>
                        <a:spcAft>
                          <a:spcPts val="600"/>
                        </a:spcAft>
                        <a:buFont typeface="Symbol" panose="05050102010706020507" pitchFamily="18" charset="2"/>
                        <a:buChar char=""/>
                      </a:pPr>
                      <a:r>
                        <a:rPr lang="en-AU" sz="1000" b="0" kern="0" dirty="0">
                          <a:solidFill>
                            <a:schemeClr val="tx1"/>
                          </a:solidFill>
                          <a:effectLst/>
                        </a:rPr>
                        <a:t>The sponsor must hold evidence to support their statement that the only indications of the goods are “use for smoking cessation or the management of nicotine dependence”;</a:t>
                      </a:r>
                      <a:endParaRPr lang="en-AU" sz="1000" b="0" kern="100" dirty="0">
                        <a:solidFill>
                          <a:schemeClr val="tx1"/>
                        </a:solidFill>
                        <a:effectLst/>
                      </a:endParaRPr>
                    </a:p>
                    <a:p>
                      <a:pPr marL="342900" lvl="0" indent="-342900">
                        <a:lnSpc>
                          <a:spcPct val="115000"/>
                        </a:lnSpc>
                        <a:spcAft>
                          <a:spcPts val="600"/>
                        </a:spcAft>
                        <a:buFont typeface="Symbol" panose="05050102010706020507" pitchFamily="18" charset="2"/>
                        <a:buChar char=""/>
                      </a:pPr>
                      <a:r>
                        <a:rPr lang="en-AU" sz="1000" b="0" kern="0" dirty="0">
                          <a:solidFill>
                            <a:schemeClr val="tx1"/>
                          </a:solidFill>
                          <a:effectLst/>
                        </a:rPr>
                        <a:t>The sponsor must hold evidence to support their statement that the vaping goods comply with applicable standards, including the </a:t>
                      </a:r>
                      <a:r>
                        <a:rPr lang="en-AU" sz="1000" b="1" kern="0" dirty="0">
                          <a:solidFill>
                            <a:schemeClr val="tx1"/>
                          </a:solidFill>
                          <a:effectLst/>
                        </a:rPr>
                        <a:t>Therapeutic Goods (Standard for Therapeutic Vaping Goods) (TGO 110) Order 2021</a:t>
                      </a:r>
                      <a:r>
                        <a:rPr lang="en-AU" sz="1000" b="0" kern="0" dirty="0">
                          <a:solidFill>
                            <a:schemeClr val="tx1"/>
                          </a:solidFill>
                          <a:effectLst/>
                        </a:rPr>
                        <a:t>, unless the Secretary has given a consent to importation or supply under ss 14-14A of the Act;</a:t>
                      </a:r>
                      <a:endParaRPr lang="en-AU" sz="1000" b="0" kern="100" dirty="0">
                        <a:solidFill>
                          <a:schemeClr val="tx1"/>
                        </a:solidFill>
                        <a:effectLst/>
                      </a:endParaRPr>
                    </a:p>
                    <a:p>
                      <a:pPr marL="342900" lvl="0" indent="-342900">
                        <a:lnSpc>
                          <a:spcPct val="115000"/>
                        </a:lnSpc>
                        <a:spcAft>
                          <a:spcPts val="600"/>
                        </a:spcAft>
                        <a:buFont typeface="Symbol" panose="05050102010706020507" pitchFamily="18" charset="2"/>
                        <a:buChar char=""/>
                      </a:pPr>
                      <a:r>
                        <a:rPr lang="en-AU" sz="1000" b="0" kern="0" dirty="0">
                          <a:solidFill>
                            <a:schemeClr val="tx1"/>
                          </a:solidFill>
                          <a:effectLst/>
                        </a:rPr>
                        <a:t>The sponsor must have procedures in place to permit authorised persons to enter premises, inspect and conduct tests on samples of the goods;</a:t>
                      </a:r>
                      <a:endParaRPr lang="en-AU" sz="1000" b="0" kern="100" dirty="0">
                        <a:solidFill>
                          <a:schemeClr val="tx1"/>
                        </a:solidFill>
                        <a:effectLst/>
                      </a:endParaRPr>
                    </a:p>
                    <a:p>
                      <a:pPr marL="342900" lvl="0" indent="-342900">
                        <a:lnSpc>
                          <a:spcPct val="115000"/>
                        </a:lnSpc>
                        <a:spcAft>
                          <a:spcPts val="600"/>
                        </a:spcAft>
                        <a:buFont typeface="Symbol" panose="05050102010706020507" pitchFamily="18" charset="2"/>
                        <a:buChar char=""/>
                      </a:pPr>
                      <a:r>
                        <a:rPr lang="en-AU" sz="1000" b="0" kern="0" dirty="0">
                          <a:solidFill>
                            <a:schemeClr val="tx1"/>
                          </a:solidFill>
                          <a:effectLst/>
                        </a:rPr>
                        <a:t>The conditions for item 15 also impose restrictions on persons to whom the goods may be supplied, in circumstances where the recipient is, and is not, the ultimate consumer of the goods: see paras (h),(</a:t>
                      </a:r>
                      <a:r>
                        <a:rPr lang="en-AU" sz="1000" b="0" kern="0" dirty="0" err="1">
                          <a:solidFill>
                            <a:schemeClr val="tx1"/>
                          </a:solidFill>
                          <a:effectLst/>
                        </a:rPr>
                        <a:t>i</a:t>
                      </a:r>
                      <a:r>
                        <a:rPr lang="en-AU" sz="1000" b="0" kern="0" dirty="0">
                          <a:solidFill>
                            <a:schemeClr val="tx1"/>
                          </a:solidFill>
                          <a:effectLst/>
                        </a:rPr>
                        <a:t>).</a:t>
                      </a:r>
                      <a:endParaRPr lang="en-AU" sz="10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23733" marR="23733" marT="0" marB="0">
                    <a:solidFill>
                      <a:schemeClr val="bg1">
                        <a:lumMod val="95000"/>
                      </a:schemeClr>
                    </a:solidFill>
                  </a:tcPr>
                </a:tc>
                <a:extLst>
                  <a:ext uri="{0D108BD9-81ED-4DB2-BD59-A6C34878D82A}">
                    <a16:rowId xmlns:a16="http://schemas.microsoft.com/office/drawing/2014/main" val="3259152017"/>
                  </a:ext>
                </a:extLst>
              </a:tr>
            </a:tbl>
          </a:graphicData>
        </a:graphic>
      </p:graphicFrame>
      <p:sp>
        <p:nvSpPr>
          <p:cNvPr id="5" name="Rectangle 1">
            <a:extLst>
              <a:ext uri="{FF2B5EF4-FFF2-40B4-BE49-F238E27FC236}">
                <a16:creationId xmlns:a16="http://schemas.microsoft.com/office/drawing/2014/main" id="{0BFC9A66-6F9E-2438-77ED-86D52A5995D5}"/>
              </a:ext>
            </a:extLst>
          </p:cNvPr>
          <p:cNvSpPr>
            <a:spLocks noChangeArrowheads="1"/>
          </p:cNvSpPr>
          <p:nvPr/>
        </p:nvSpPr>
        <p:spPr bwMode="auto">
          <a:xfrm>
            <a:off x="-5600261" y="1699488"/>
            <a:ext cx="3334562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br>
              <a:rPr kumimoji="0" lang="en-AU"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rPr>
            </a:br>
            <a:endParaRPr kumimoji="0" lang="en-AU"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631004599"/>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TotalTime>
  <Words>733</Words>
  <Application>Microsoft Office PowerPoint</Application>
  <PresentationFormat>On-screen Show (4:3)</PresentationFormat>
  <Paragraphs>22</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Symbol</vt:lpstr>
      <vt:lpstr>1_Office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Roger Magnusson</dc:creator>
  <cp:lastModifiedBy>Roger Magnusson</cp:lastModifiedBy>
  <cp:revision>1</cp:revision>
  <dcterms:created xsi:type="dcterms:W3CDTF">2025-03-30T11:14:41Z</dcterms:created>
  <dcterms:modified xsi:type="dcterms:W3CDTF">2025-03-30T11:15:45Z</dcterms:modified>
</cp:coreProperties>
</file>